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9" r:id="rId2"/>
    <p:sldId id="257" r:id="rId3"/>
    <p:sldId id="260" r:id="rId4"/>
    <p:sldId id="26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3" d="100"/>
          <a:sy n="103" d="100"/>
        </p:scale>
        <p:origin x="-960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gif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A50A01-30A5-D14D-9F4F-FD33D73534ED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6C8981-E992-8848-95B8-669AF22B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759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C8981-E992-8848-95B8-669AF22BB3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271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C6C8981-E992-8848-95B8-669AF22BB3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2715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ko-KR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07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475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733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57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641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4178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0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059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446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589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ko-KR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544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ko-KR" smtClean="0"/>
              <a:t>Click to edit Master text styles</a:t>
            </a:r>
          </a:p>
          <a:p>
            <a:pPr lvl="1"/>
            <a:r>
              <a:rPr lang="en-US" altLang="ko-KR" smtClean="0"/>
              <a:t>Second level</a:t>
            </a:r>
          </a:p>
          <a:p>
            <a:pPr lvl="2"/>
            <a:r>
              <a:rPr lang="en-US" altLang="ko-KR" smtClean="0"/>
              <a:t>Third level</a:t>
            </a:r>
          </a:p>
          <a:p>
            <a:pPr lvl="3"/>
            <a:r>
              <a:rPr lang="en-US" altLang="ko-KR" smtClean="0"/>
              <a:t>Fourth level</a:t>
            </a:r>
          </a:p>
          <a:p>
            <a:pPr lvl="4"/>
            <a:r>
              <a:rPr lang="en-US" altLang="ko-KR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1F42E2-2C54-EF44-8425-32B13D7B9C25}" type="datetimeFigureOut">
              <a:rPr lang="en-US" smtClean="0"/>
              <a:t>2018. 6. 6.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18452-322E-534E-84DF-0519D7BAF8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08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3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5.jpg"/><Relationship Id="rId6" Type="http://schemas.openxmlformats.org/officeDocument/2006/relationships/image" Target="../media/image6.jpg"/><Relationship Id="rId7" Type="http://schemas.openxmlformats.org/officeDocument/2006/relationships/image" Target="../media/image7.png"/><Relationship Id="rId8" Type="http://schemas.openxmlformats.org/officeDocument/2006/relationships/image" Target="../media/image8.jpeg"/><Relationship Id="rId9" Type="http://schemas.openxmlformats.org/officeDocument/2006/relationships/image" Target="../media/image9.png"/><Relationship Id="rId10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55393-___cinema-theater-theatre-and-seat-hd.jpg"/>
          <p:cNvPicPr>
            <a:picLocks noChangeAspect="1"/>
          </p:cNvPicPr>
          <p:nvPr/>
        </p:nvPicPr>
        <p:blipFill>
          <a:blip r:embed="rId2">
            <a:alphaModFix amt="5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2104" y="1150577"/>
            <a:ext cx="3697922" cy="2449873"/>
          </a:xfrm>
          <a:prstGeom prst="rect">
            <a:avLst/>
          </a:prstGeom>
        </p:spPr>
      </p:pic>
      <p:pic>
        <p:nvPicPr>
          <p:cNvPr id="6" name="Picture 5" descr="DirectorChair.gif"/>
          <p:cNvPicPr>
            <a:picLocks noChangeAspect="1"/>
          </p:cNvPicPr>
          <p:nvPr/>
        </p:nvPicPr>
        <p:blipFill>
          <a:blip r:embed="rId3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87712">
            <a:off x="1163235" y="818198"/>
            <a:ext cx="2669160" cy="28938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smtClean="0"/>
              <a:t>Directors &amp; the Audience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095793"/>
            <a:ext cx="6400800" cy="1752600"/>
          </a:xfrm>
        </p:spPr>
        <p:txBody>
          <a:bodyPr/>
          <a:lstStyle/>
          <a:p>
            <a:r>
              <a:rPr lang="en-US" dirty="0" smtClean="0"/>
              <a:t>JiWon Lee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8843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Directors’ </a:t>
            </a:r>
            <a:r>
              <a:rPr lang="en-US" dirty="0" smtClean="0"/>
              <a:t>Intentions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2487"/>
            <a:ext cx="8229600" cy="4525963"/>
          </a:xfrm>
        </p:spPr>
        <p:txBody>
          <a:bodyPr>
            <a:normAutofit/>
          </a:bodyPr>
          <a:lstStyle/>
          <a:p>
            <a:r>
              <a:rPr lang="en-US" sz="3000" dirty="0" smtClean="0"/>
              <a:t>Byron Howard and Rich Moore</a:t>
            </a:r>
          </a:p>
          <a:p>
            <a:r>
              <a:rPr lang="en-US" sz="3000" dirty="0" smtClean="0"/>
              <a:t>an </a:t>
            </a:r>
            <a:r>
              <a:rPr lang="en-US" sz="3000" dirty="0" smtClean="0"/>
              <a:t>anecdote: trip </a:t>
            </a:r>
            <a:r>
              <a:rPr lang="en-US" sz="3000" dirty="0" smtClean="0"/>
              <a:t>to </a:t>
            </a:r>
            <a:r>
              <a:rPr lang="en-US" sz="3000" dirty="0" smtClean="0"/>
              <a:t>Kenya</a:t>
            </a:r>
            <a:r>
              <a:rPr lang="en-US" sz="3000" dirty="0" smtClean="0"/>
              <a:t> </a:t>
            </a:r>
            <a:r>
              <a:rPr lang="en-US" sz="2000" dirty="0" smtClean="0"/>
              <a:t>(</a:t>
            </a:r>
            <a:r>
              <a:rPr lang="en-US" sz="2000" dirty="0" err="1" smtClean="0"/>
              <a:t>Guerrasio</a:t>
            </a:r>
            <a:r>
              <a:rPr lang="en-US" sz="2000" dirty="0" smtClean="0"/>
              <a:t>, 2017)</a:t>
            </a:r>
          </a:p>
          <a:p>
            <a:r>
              <a:rPr lang="en-US" sz="3000" dirty="0" smtClean="0"/>
              <a:t>injustice, discrimination, and racism </a:t>
            </a:r>
            <a:r>
              <a:rPr lang="en-US" sz="2000" dirty="0" smtClean="0"/>
              <a:t>(Riley, 2017)</a:t>
            </a:r>
          </a:p>
          <a:p>
            <a:r>
              <a:rPr lang="en-US" sz="3000" dirty="0" smtClean="0"/>
              <a:t>major changes in production process </a:t>
            </a:r>
            <a:r>
              <a:rPr lang="en-US" sz="2000" dirty="0"/>
              <a:t>(</a:t>
            </a:r>
            <a:r>
              <a:rPr lang="en-US" sz="2000" dirty="0" err="1"/>
              <a:t>Sciretta</a:t>
            </a:r>
            <a:r>
              <a:rPr lang="en-US" sz="2000" dirty="0"/>
              <a:t>, 2016)</a:t>
            </a:r>
          </a:p>
          <a:p>
            <a:endParaRPr lang="en-US" sz="3000" dirty="0" smtClean="0"/>
          </a:p>
        </p:txBody>
      </p:sp>
      <p:pic>
        <p:nvPicPr>
          <p:cNvPr id="4" name="Picture 3" descr="587e72bcf10a9a273f8b6115-960-72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380" y="3985715"/>
            <a:ext cx="3025758" cy="2269319"/>
          </a:xfrm>
          <a:prstGeom prst="rect">
            <a:avLst/>
          </a:prstGeom>
        </p:spPr>
      </p:pic>
      <p:grpSp>
        <p:nvGrpSpPr>
          <p:cNvPr id="12" name="Group 11"/>
          <p:cNvGrpSpPr/>
          <p:nvPr/>
        </p:nvGrpSpPr>
        <p:grpSpPr>
          <a:xfrm>
            <a:off x="5141888" y="3883632"/>
            <a:ext cx="3843757" cy="1456816"/>
            <a:chOff x="0" y="3299733"/>
            <a:chExt cx="5964621" cy="2260641"/>
          </a:xfrm>
        </p:grpSpPr>
        <p:pic>
          <p:nvPicPr>
            <p:cNvPr id="7" name="Picture 6" descr="Bolt_ver2.jp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299733"/>
              <a:ext cx="1524697" cy="2169284"/>
            </a:xfrm>
            <a:prstGeom prst="rect">
              <a:avLst/>
            </a:prstGeom>
          </p:spPr>
        </p:pic>
        <p:pic>
          <p:nvPicPr>
            <p:cNvPr id="9" name="Picture 8" descr="Tangled_poster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697" y="3301906"/>
              <a:ext cx="1463137" cy="2169284"/>
            </a:xfrm>
            <a:prstGeom prst="rect">
              <a:avLst/>
            </a:prstGeom>
          </p:spPr>
        </p:pic>
        <p:pic>
          <p:nvPicPr>
            <p:cNvPr id="10" name="Picture 9" descr="LiloandStitchmovieposter.jpg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7834" y="3301906"/>
              <a:ext cx="1513538" cy="2167111"/>
            </a:xfrm>
            <a:prstGeom prst="rect">
              <a:avLst/>
            </a:prstGeom>
          </p:spPr>
        </p:pic>
        <p:pic>
          <p:nvPicPr>
            <p:cNvPr id="11" name="Picture 10" descr="Brother_Bear_Poster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4437354" y="3301906"/>
              <a:ext cx="1527267" cy="2258468"/>
            </a:xfrm>
            <a:prstGeom prst="rect">
              <a:avLst/>
            </a:prstGeom>
          </p:spPr>
        </p:pic>
      </p:grpSp>
      <p:grpSp>
        <p:nvGrpSpPr>
          <p:cNvPr id="19" name="Group 18"/>
          <p:cNvGrpSpPr/>
          <p:nvPr/>
        </p:nvGrpSpPr>
        <p:grpSpPr>
          <a:xfrm>
            <a:off x="3929664" y="5424755"/>
            <a:ext cx="4795673" cy="1119231"/>
            <a:chOff x="812086" y="2658255"/>
            <a:chExt cx="8179621" cy="1908989"/>
          </a:xfrm>
        </p:grpSpPr>
        <p:pic>
          <p:nvPicPr>
            <p:cNvPr id="14" name="Picture 13" descr="Wreckitralphposter.jpeg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03432" y="2658255"/>
              <a:ext cx="1288275" cy="1908989"/>
            </a:xfrm>
            <a:prstGeom prst="rect">
              <a:avLst/>
            </a:prstGeom>
          </p:spPr>
        </p:pic>
        <p:grpSp>
          <p:nvGrpSpPr>
            <p:cNvPr id="18" name="Group 17"/>
            <p:cNvGrpSpPr/>
            <p:nvPr/>
          </p:nvGrpSpPr>
          <p:grpSpPr>
            <a:xfrm>
              <a:off x="812086" y="2658255"/>
              <a:ext cx="6832313" cy="1908989"/>
              <a:chOff x="812086" y="2658255"/>
              <a:chExt cx="6832313" cy="1908989"/>
            </a:xfrm>
          </p:grpSpPr>
          <p:pic>
            <p:nvPicPr>
              <p:cNvPr id="15" name="Picture 14" descr="The_Critic_Family.png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603214" y="2658255"/>
                <a:ext cx="2512309" cy="1880180"/>
              </a:xfrm>
              <a:prstGeom prst="rect">
                <a:avLst/>
              </a:prstGeom>
            </p:spPr>
          </p:pic>
          <p:pic>
            <p:nvPicPr>
              <p:cNvPr id="16" name="Picture 15" descr="Simpsons_FamilyPicture.png"/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75384" y="2723066"/>
                <a:ext cx="1569015" cy="1844178"/>
              </a:xfrm>
              <a:prstGeom prst="rect">
                <a:avLst/>
              </a:prstGeom>
            </p:spPr>
          </p:pic>
          <p:pic>
            <p:nvPicPr>
              <p:cNvPr id="17" name="Picture 16" descr="futurama-couverture-1080x658.png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12086" y="2752941"/>
                <a:ext cx="2766468" cy="1685496"/>
              </a:xfrm>
              <a:prstGeom prst="rect">
                <a:avLst/>
              </a:prstGeom>
            </p:spPr>
          </p:pic>
        </p:grpSp>
      </p:grpSp>
      <p:grpSp>
        <p:nvGrpSpPr>
          <p:cNvPr id="20" name="Group 19"/>
          <p:cNvGrpSpPr/>
          <p:nvPr/>
        </p:nvGrpSpPr>
        <p:grpSpPr>
          <a:xfrm>
            <a:off x="611602" y="3979107"/>
            <a:ext cx="8113735" cy="2489360"/>
            <a:chOff x="568380" y="1883173"/>
            <a:chExt cx="8113735" cy="2489360"/>
          </a:xfrm>
        </p:grpSpPr>
        <p:pic>
          <p:nvPicPr>
            <p:cNvPr id="8" name="Picture 7" descr="Tame_Collar_artwork.png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68380" y="1883173"/>
              <a:ext cx="3472464" cy="2489360"/>
            </a:xfrm>
            <a:prstGeom prst="rect">
              <a:avLst/>
            </a:prstGeom>
          </p:spPr>
        </p:pic>
        <p:pic>
          <p:nvPicPr>
            <p:cNvPr id="13" name="Picture 12" descr="maxresdefault.jpg"/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607" b="12754"/>
            <a:stretch/>
          </p:blipFill>
          <p:spPr>
            <a:xfrm>
              <a:off x="4570950" y="2058936"/>
              <a:ext cx="4111165" cy="17260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1771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Critical Response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42487"/>
            <a:ext cx="8229600" cy="4525963"/>
          </a:xfrm>
        </p:spPr>
        <p:txBody>
          <a:bodyPr>
            <a:normAutofit/>
          </a:bodyPr>
          <a:lstStyle/>
          <a:p>
            <a:r>
              <a:rPr lang="en-US" sz="3000" dirty="0" smtClean="0"/>
              <a:t>overal</a:t>
            </a:r>
            <a:r>
              <a:rPr lang="en-US" sz="3000" dirty="0" smtClean="0"/>
              <a:t>l </a:t>
            </a:r>
            <a:r>
              <a:rPr lang="en-US" sz="3000" dirty="0" smtClean="0"/>
              <a:t>positive: </a:t>
            </a:r>
            <a:r>
              <a:rPr lang="en-US" sz="2800" dirty="0" smtClean="0"/>
              <a:t>98</a:t>
            </a:r>
            <a:r>
              <a:rPr lang="en-US" sz="2800" dirty="0"/>
              <a:t>% on the Rotten </a:t>
            </a:r>
            <a:r>
              <a:rPr lang="en-US" sz="2800" dirty="0" smtClean="0"/>
              <a:t>Tomatoes </a:t>
            </a:r>
            <a:r>
              <a:rPr lang="en-US" sz="2000" dirty="0" smtClean="0"/>
              <a:t>(</a:t>
            </a:r>
            <a:r>
              <a:rPr lang="en-US" sz="2000" dirty="0" err="1" smtClean="0"/>
              <a:t>Rottentomatoes.com</a:t>
            </a:r>
            <a:r>
              <a:rPr lang="en-US" sz="2000" dirty="0" smtClean="0"/>
              <a:t>, 2018)</a:t>
            </a:r>
            <a:r>
              <a:rPr lang="en-US" sz="2800" dirty="0" smtClean="0"/>
              <a:t> &amp; 8.4 </a:t>
            </a:r>
            <a:r>
              <a:rPr lang="en-US" sz="2800" dirty="0"/>
              <a:t>out of 10 on </a:t>
            </a:r>
            <a:r>
              <a:rPr lang="en-US" sz="2800" dirty="0" err="1"/>
              <a:t>Daum</a:t>
            </a:r>
            <a:r>
              <a:rPr lang="en-US" sz="2800" dirty="0"/>
              <a:t> Movies </a:t>
            </a:r>
            <a:r>
              <a:rPr lang="en-US" sz="2800" dirty="0" smtClean="0"/>
              <a:t>Review </a:t>
            </a:r>
            <a:r>
              <a:rPr lang="en-US" sz="2000" dirty="0" smtClean="0"/>
              <a:t>(</a:t>
            </a:r>
            <a:r>
              <a:rPr lang="en-US" sz="2000" dirty="0" err="1" smtClean="0"/>
              <a:t>Daum</a:t>
            </a:r>
            <a:r>
              <a:rPr lang="ko-KR" altLang="en-US" sz="2000" dirty="0"/>
              <a:t> </a:t>
            </a:r>
            <a:r>
              <a:rPr lang="ko-KR" altLang="en-US" sz="2000" dirty="0" smtClean="0"/>
              <a:t>영화</a:t>
            </a:r>
            <a:r>
              <a:rPr lang="en-US" altLang="ko-KR" sz="2000" dirty="0" smtClean="0"/>
              <a:t>,</a:t>
            </a:r>
            <a:r>
              <a:rPr lang="ko-KR" altLang="en-US" sz="2000" dirty="0" smtClean="0"/>
              <a:t> </a:t>
            </a:r>
            <a:r>
              <a:rPr lang="en-US" altLang="ko-KR" sz="2000" dirty="0" smtClean="0"/>
              <a:t>201</a:t>
            </a:r>
            <a:r>
              <a:rPr lang="ko-KR" altLang="en-US" sz="2000" dirty="0" smtClean="0"/>
              <a:t>8</a:t>
            </a:r>
            <a:r>
              <a:rPr lang="en-US" altLang="ko-KR" sz="2000" dirty="0" smtClean="0"/>
              <a:t>)</a:t>
            </a:r>
            <a:endParaRPr lang="en-US" sz="2000" dirty="0" smtClean="0"/>
          </a:p>
          <a:p>
            <a:r>
              <a:rPr lang="en-US" sz="2800" dirty="0" smtClean="0"/>
              <a:t>film critics: </a:t>
            </a:r>
            <a:r>
              <a:rPr lang="en-US" sz="2800" dirty="0"/>
              <a:t>thought-provoking, subversive, </a:t>
            </a:r>
            <a:r>
              <a:rPr lang="en-US" sz="2800" dirty="0" smtClean="0"/>
              <a:t>and compelling </a:t>
            </a:r>
            <a:r>
              <a:rPr lang="en-US" sz="2800" dirty="0"/>
              <a:t>with its timely </a:t>
            </a:r>
            <a:r>
              <a:rPr lang="en-US" sz="2800" dirty="0" smtClean="0"/>
              <a:t>message </a:t>
            </a:r>
            <a:r>
              <a:rPr lang="en-US" sz="2000" dirty="0" smtClean="0"/>
              <a:t>(</a:t>
            </a:r>
            <a:r>
              <a:rPr lang="en-US" sz="2000" dirty="0" err="1" smtClean="0"/>
              <a:t>Genzlinger</a:t>
            </a:r>
            <a:r>
              <a:rPr lang="en-US" sz="2000" dirty="0" smtClean="0"/>
              <a:t>, 2016) (Travers, 2016)</a:t>
            </a:r>
            <a:endParaRPr lang="en-US" sz="2000" dirty="0" smtClean="0"/>
          </a:p>
        </p:txBody>
      </p:sp>
      <p:pic>
        <p:nvPicPr>
          <p:cNvPr id="5" name="Picture 4" descr="스크린샷 2018-06-06 오후 10.24.4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5965" y="4467122"/>
            <a:ext cx="5445494" cy="1501328"/>
          </a:xfrm>
          <a:prstGeom prst="rect">
            <a:avLst/>
          </a:prstGeom>
        </p:spPr>
      </p:pic>
      <p:pic>
        <p:nvPicPr>
          <p:cNvPr id="6" name="Picture 5" descr="스크린샷 2018-06-06 오후 10.24.5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792" y="4327474"/>
            <a:ext cx="1854198" cy="2165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824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92496"/>
            <a:ext cx="8229600" cy="1143000"/>
          </a:xfrm>
        </p:spPr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23081"/>
            <a:ext cx="8229600" cy="4525963"/>
          </a:xfrm>
        </p:spPr>
        <p:txBody>
          <a:bodyPr>
            <a:noAutofit/>
          </a:bodyPr>
          <a:lstStyle/>
          <a:p>
            <a:r>
              <a:rPr lang="en-US" sz="1300" dirty="0" err="1" smtClean="0"/>
              <a:t>Daum</a:t>
            </a:r>
            <a:r>
              <a:rPr lang="en-US" sz="1300" dirty="0" smtClean="0"/>
              <a:t> </a:t>
            </a:r>
            <a:r>
              <a:rPr lang="ko-KR" altLang="en-US" sz="1300" dirty="0"/>
              <a:t>영화</a:t>
            </a:r>
            <a:r>
              <a:rPr lang="en-US" sz="1300" dirty="0"/>
              <a:t>. (2018). </a:t>
            </a:r>
            <a:r>
              <a:rPr lang="en-US" sz="1300" i="1" dirty="0" err="1"/>
              <a:t>Daum</a:t>
            </a:r>
            <a:r>
              <a:rPr lang="ko-KR" altLang="en-US" sz="1300" i="1" dirty="0"/>
              <a:t>영화</a:t>
            </a:r>
            <a:r>
              <a:rPr lang="en-US" sz="1300" i="1" dirty="0"/>
              <a:t> &lt;</a:t>
            </a:r>
            <a:r>
              <a:rPr lang="ko-KR" altLang="en-US" sz="1300" i="1" dirty="0"/>
              <a:t>주토피아</a:t>
            </a:r>
            <a:r>
              <a:rPr lang="en-US" sz="1300" i="1" dirty="0"/>
              <a:t>&gt;</a:t>
            </a:r>
            <a:r>
              <a:rPr lang="en-US" sz="1300" dirty="0"/>
              <a:t>. [online] Available at: http://</a:t>
            </a:r>
            <a:r>
              <a:rPr lang="en-US" sz="1300" dirty="0" err="1"/>
              <a:t>movie.daum.net</a:t>
            </a:r>
            <a:r>
              <a:rPr lang="en-US" sz="1300" dirty="0"/>
              <a:t>/</a:t>
            </a:r>
            <a:r>
              <a:rPr lang="en-US" sz="1300" dirty="0" err="1"/>
              <a:t>moviedb</a:t>
            </a:r>
            <a:r>
              <a:rPr lang="en-US" sz="1300" dirty="0"/>
              <a:t>/</a:t>
            </a:r>
            <a:r>
              <a:rPr lang="en-US" sz="1300" dirty="0" err="1"/>
              <a:t>grade?movieId</a:t>
            </a:r>
            <a:r>
              <a:rPr lang="en-US" sz="1300" dirty="0"/>
              <a:t>=89720 [Accessed 4 Jun. 2018]</a:t>
            </a:r>
            <a:r>
              <a:rPr lang="en-US" sz="1300" dirty="0" smtClean="0"/>
              <a:t>.</a:t>
            </a:r>
          </a:p>
          <a:p>
            <a:endParaRPr lang="ko-KR" altLang="en-US" sz="1300" dirty="0"/>
          </a:p>
          <a:p>
            <a:r>
              <a:rPr lang="en-US" sz="1300" dirty="0" err="1"/>
              <a:t>Genzlinger</a:t>
            </a:r>
            <a:r>
              <a:rPr lang="en-US" sz="1300" dirty="0"/>
              <a:t>, N. (2016). </a:t>
            </a:r>
            <a:r>
              <a:rPr lang="en-US" sz="1300" i="1" dirty="0"/>
              <a:t>Review: In ‘</a:t>
            </a:r>
            <a:r>
              <a:rPr lang="en-US" sz="1300" i="1" dirty="0" err="1"/>
              <a:t>Zootopia</a:t>
            </a:r>
            <a:r>
              <a:rPr lang="en-US" sz="1300" i="1" dirty="0"/>
              <a:t>,’ an Intrepid Bunny Chases Her Dreams</a:t>
            </a:r>
            <a:r>
              <a:rPr lang="en-US" sz="1300" dirty="0"/>
              <a:t>. [online] </a:t>
            </a:r>
            <a:r>
              <a:rPr lang="en-US" sz="1300" dirty="0" err="1"/>
              <a:t>Nytimes.com</a:t>
            </a:r>
            <a:r>
              <a:rPr lang="en-US" sz="1300" dirty="0"/>
              <a:t>. Available at: https://</a:t>
            </a:r>
            <a:r>
              <a:rPr lang="en-US" sz="1300" dirty="0" err="1"/>
              <a:t>www.nytimes.com</a:t>
            </a:r>
            <a:r>
              <a:rPr lang="en-US" sz="1300" dirty="0"/>
              <a:t>/2016/03/04/movies/</a:t>
            </a:r>
            <a:r>
              <a:rPr lang="en-US" sz="1300" dirty="0" err="1"/>
              <a:t>zootopia-review.html</a:t>
            </a:r>
            <a:r>
              <a:rPr lang="en-US" sz="1300" dirty="0"/>
              <a:t> [Accessed 5 Jun. 2018]</a:t>
            </a:r>
            <a:r>
              <a:rPr lang="en-US" sz="1300" dirty="0" smtClean="0"/>
              <a:t>.</a:t>
            </a:r>
          </a:p>
          <a:p>
            <a:pPr marL="0" indent="0">
              <a:buNone/>
            </a:pPr>
            <a:endParaRPr lang="ko-KR" altLang="en-US" sz="1300" dirty="0"/>
          </a:p>
          <a:p>
            <a:r>
              <a:rPr lang="en-US" sz="1300" dirty="0" err="1"/>
              <a:t>Guerrasio</a:t>
            </a:r>
            <a:r>
              <a:rPr lang="en-US" sz="1300" dirty="0"/>
              <a:t>, J. (2017). </a:t>
            </a:r>
            <a:r>
              <a:rPr lang="en-US" sz="1300" i="1" dirty="0"/>
              <a:t>'</a:t>
            </a:r>
            <a:r>
              <a:rPr lang="en-US" sz="1300" i="1" dirty="0" err="1"/>
              <a:t>Zootopia</a:t>
            </a:r>
            <a:r>
              <a:rPr lang="en-US" sz="1300" i="1" dirty="0"/>
              <a:t>' directors: Why the movie has a special meaning after the Trump victory</a:t>
            </a:r>
            <a:r>
              <a:rPr lang="en-US" sz="1300" dirty="0"/>
              <a:t>. [online] Business Insider. Available at: http://</a:t>
            </a:r>
            <a:r>
              <a:rPr lang="en-US" sz="1300" dirty="0" err="1"/>
              <a:t>www.businessinsider.com</a:t>
            </a:r>
            <a:r>
              <a:rPr lang="en-US" sz="1300" dirty="0"/>
              <a:t>/zootopia-meaning-trump-presidency-2017-1 [Accessed 3 Jun. 2018]</a:t>
            </a:r>
            <a:r>
              <a:rPr lang="en-US" sz="1300" dirty="0" smtClean="0"/>
              <a:t>.</a:t>
            </a:r>
          </a:p>
          <a:p>
            <a:endParaRPr lang="ko-KR" altLang="en-US" sz="1300" dirty="0"/>
          </a:p>
          <a:p>
            <a:r>
              <a:rPr lang="en-US" sz="1300" dirty="0" err="1"/>
              <a:t>Leadbeater</a:t>
            </a:r>
            <a:r>
              <a:rPr lang="en-US" sz="1300" dirty="0"/>
              <a:t>, A. and Donaldson, K. (2016). </a:t>
            </a:r>
            <a:r>
              <a:rPr lang="en-US" sz="1300" i="1" dirty="0" err="1"/>
              <a:t>Zootopia</a:t>
            </a:r>
            <a:r>
              <a:rPr lang="en-US" sz="1300" i="1" dirty="0"/>
              <a:t> Directors Explain Characters &amp; Challenges of Maintaining Scale</a:t>
            </a:r>
            <a:r>
              <a:rPr lang="en-US" sz="1300" dirty="0"/>
              <a:t>. [online] </a:t>
            </a:r>
            <a:r>
              <a:rPr lang="en-US" sz="1300" dirty="0" err="1"/>
              <a:t>Screenrant.com</a:t>
            </a:r>
            <a:r>
              <a:rPr lang="en-US" sz="1300" dirty="0"/>
              <a:t>. Available at: https://</a:t>
            </a:r>
            <a:r>
              <a:rPr lang="en-US" sz="1300" dirty="0" err="1"/>
              <a:t>screenrant.com</a:t>
            </a:r>
            <a:r>
              <a:rPr lang="en-US" sz="1300" dirty="0"/>
              <a:t>/</a:t>
            </a:r>
            <a:r>
              <a:rPr lang="en-US" sz="1300" dirty="0" err="1"/>
              <a:t>zootopia</a:t>
            </a:r>
            <a:r>
              <a:rPr lang="en-US" sz="1300" dirty="0"/>
              <a:t>-directors-interview-characters/ [Accessed 4 Jun. 2018]</a:t>
            </a:r>
            <a:r>
              <a:rPr lang="en-US" sz="1300" dirty="0" smtClean="0"/>
              <a:t>.</a:t>
            </a:r>
          </a:p>
          <a:p>
            <a:endParaRPr lang="ko-KR" altLang="en-US" sz="1300" dirty="0"/>
          </a:p>
          <a:p>
            <a:r>
              <a:rPr lang="en-US" sz="1300" dirty="0"/>
              <a:t>Riley, J. (2017). </a:t>
            </a:r>
            <a:r>
              <a:rPr lang="en-US" sz="1300" i="1" dirty="0"/>
              <a:t>‘</a:t>
            </a:r>
            <a:r>
              <a:rPr lang="en-US" sz="1300" i="1" dirty="0" err="1"/>
              <a:t>Zootopia</a:t>
            </a:r>
            <a:r>
              <a:rPr lang="en-US" sz="1300" i="1" dirty="0"/>
              <a:t>’ </a:t>
            </a:r>
            <a:r>
              <a:rPr lang="en-US" sz="1300" i="1" dirty="0" err="1"/>
              <a:t>Helmers</a:t>
            </a:r>
            <a:r>
              <a:rPr lang="en-US" sz="1300" i="1" dirty="0"/>
              <a:t> Byron Howard, Rich Moore on Their Timely, Subversive </a:t>
            </a:r>
            <a:r>
              <a:rPr lang="en-US" sz="1300" i="1" dirty="0" err="1"/>
              <a:t>Toon</a:t>
            </a:r>
            <a:r>
              <a:rPr lang="en-US" sz="1300" dirty="0"/>
              <a:t>. [online] Variety. Available at: https://</a:t>
            </a:r>
            <a:r>
              <a:rPr lang="en-US" sz="1300" dirty="0" err="1"/>
              <a:t>variety.com</a:t>
            </a:r>
            <a:r>
              <a:rPr lang="en-US" sz="1300" dirty="0"/>
              <a:t>/2017/film/in-contention/oscar-nominated-directors-zootopia-1201989619/ [Accessed 4 Jun. 2018]</a:t>
            </a:r>
            <a:r>
              <a:rPr lang="en-US" sz="1300" dirty="0" smtClean="0"/>
              <a:t>.</a:t>
            </a:r>
          </a:p>
          <a:p>
            <a:endParaRPr lang="ko-KR" altLang="en-US" sz="1300" dirty="0"/>
          </a:p>
          <a:p>
            <a:r>
              <a:rPr lang="en-US" sz="1300" dirty="0" err="1"/>
              <a:t>Rottentomatoes.com</a:t>
            </a:r>
            <a:r>
              <a:rPr lang="en-US" sz="1300" dirty="0"/>
              <a:t>. (2018). </a:t>
            </a:r>
            <a:r>
              <a:rPr lang="en-US" sz="1300" i="1" dirty="0" err="1"/>
              <a:t>Zootopia</a:t>
            </a:r>
            <a:r>
              <a:rPr lang="en-US" sz="1300" dirty="0"/>
              <a:t>. [online] Available at: https://</a:t>
            </a:r>
            <a:r>
              <a:rPr lang="en-US" sz="1300" dirty="0" err="1"/>
              <a:t>www.rottentomatoes.com</a:t>
            </a:r>
            <a:r>
              <a:rPr lang="en-US" sz="1300" dirty="0"/>
              <a:t>/m/</a:t>
            </a:r>
            <a:r>
              <a:rPr lang="en-US" sz="1300" dirty="0" err="1"/>
              <a:t>zootopia</a:t>
            </a:r>
            <a:r>
              <a:rPr lang="en-US" sz="1300" dirty="0"/>
              <a:t>/ [Accessed 4 Jun. 2018]</a:t>
            </a:r>
            <a:r>
              <a:rPr lang="en-US" sz="1300" dirty="0" smtClean="0"/>
              <a:t>.</a:t>
            </a:r>
          </a:p>
          <a:p>
            <a:pPr marL="0" indent="0">
              <a:buNone/>
            </a:pPr>
            <a:endParaRPr lang="ko-KR" altLang="en-US" sz="1300" dirty="0"/>
          </a:p>
          <a:p>
            <a:r>
              <a:rPr lang="en-US" sz="1300" dirty="0" err="1"/>
              <a:t>Sciretta</a:t>
            </a:r>
            <a:r>
              <a:rPr lang="en-US" sz="1300" dirty="0"/>
              <a:t>, P. (2016). </a:t>
            </a:r>
            <a:r>
              <a:rPr lang="en-US" sz="1300" i="1" dirty="0" err="1"/>
              <a:t>Zootopia</a:t>
            </a:r>
            <a:r>
              <a:rPr lang="en-US" sz="1300" i="1" dirty="0"/>
              <a:t> Directors Interview: The Evolution Of The Story</a:t>
            </a:r>
            <a:r>
              <a:rPr lang="en-US" sz="1300" dirty="0"/>
              <a:t>. [online] /Film. Available at: http://</a:t>
            </a:r>
            <a:r>
              <a:rPr lang="en-US" sz="1300" dirty="0" err="1"/>
              <a:t>www.slashfilm.com</a:t>
            </a:r>
            <a:r>
              <a:rPr lang="en-US" sz="1300" dirty="0"/>
              <a:t>/</a:t>
            </a:r>
            <a:r>
              <a:rPr lang="en-US" sz="1300" dirty="0" err="1"/>
              <a:t>zootopia</a:t>
            </a:r>
            <a:r>
              <a:rPr lang="en-US" sz="1300" dirty="0"/>
              <a:t>-directors-interview/2/ [Accessed 5 Jun. 2018]</a:t>
            </a:r>
            <a:r>
              <a:rPr lang="en-US" sz="1300" dirty="0" smtClean="0"/>
              <a:t>.</a:t>
            </a:r>
          </a:p>
          <a:p>
            <a:endParaRPr lang="ko-KR" altLang="en-US" sz="1300" dirty="0"/>
          </a:p>
          <a:p>
            <a:r>
              <a:rPr lang="en-US" sz="1300" dirty="0"/>
              <a:t>Travers, P. (2016). </a:t>
            </a:r>
            <a:r>
              <a:rPr lang="en-US" sz="1300" i="1" dirty="0"/>
              <a:t>'</a:t>
            </a:r>
            <a:r>
              <a:rPr lang="en-US" sz="1300" i="1" dirty="0" err="1"/>
              <a:t>Zootopia</a:t>
            </a:r>
            <a:r>
              <a:rPr lang="en-US" sz="1300" i="1" dirty="0"/>
              <a:t>' Movie Review</a:t>
            </a:r>
            <a:r>
              <a:rPr lang="en-US" sz="1300" dirty="0"/>
              <a:t>. [online] Rolling Stone. Available at: https://</a:t>
            </a:r>
            <a:r>
              <a:rPr lang="en-US" sz="1300" dirty="0" err="1"/>
              <a:t>www.rollingstone.com</a:t>
            </a:r>
            <a:r>
              <a:rPr lang="en-US" sz="1300" dirty="0"/>
              <a:t>/movies/reviews/zootopia-20160303 [Accessed 4 Jun. 2018]</a:t>
            </a:r>
            <a:r>
              <a:rPr lang="en-US" sz="1300" dirty="0" smtClean="0"/>
              <a:t>.</a:t>
            </a:r>
            <a:endParaRPr lang="ko-KR" altLang="en-US" sz="1300" dirty="0"/>
          </a:p>
        </p:txBody>
      </p:sp>
    </p:spTree>
    <p:extLst>
      <p:ext uri="{BB962C8B-B14F-4D97-AF65-F5344CB8AC3E}">
        <p14:creationId xmlns:p14="http://schemas.microsoft.com/office/powerpoint/2010/main" val="3569963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1725</TotalTime>
  <Words>112</Words>
  <Application>Microsoft Macintosh PowerPoint</Application>
  <PresentationFormat>On-screen Show (4:3)</PresentationFormat>
  <Paragraphs>28</Paragraphs>
  <Slides>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Directors &amp; the Audience</vt:lpstr>
      <vt:lpstr>Directors’ Intentions</vt:lpstr>
      <vt:lpstr>Critical Response </vt:lpstr>
      <vt:lpstr>References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Directors’ intentions</dc:title>
  <dc:creator>Lee JiWon</dc:creator>
  <cp:lastModifiedBy>Lee JiWon</cp:lastModifiedBy>
  <cp:revision>17</cp:revision>
  <dcterms:created xsi:type="dcterms:W3CDTF">2018-06-05T08:40:20Z</dcterms:created>
  <dcterms:modified xsi:type="dcterms:W3CDTF">2018-06-06T13:40:18Z</dcterms:modified>
</cp:coreProperties>
</file>

<file path=docProps/thumbnail.jpeg>
</file>